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70" r:id="rId16"/>
    <p:sldId id="271" r:id="rId17"/>
    <p:sldId id="272" r:id="rId18"/>
    <p:sldId id="269" r:id="rId19"/>
    <p:sldId id="273" r:id="rId20"/>
    <p:sldId id="274" r:id="rId21"/>
    <p:sldId id="276" r:id="rId22"/>
    <p:sldId id="281" r:id="rId23"/>
    <p:sldId id="282" r:id="rId24"/>
    <p:sldId id="283" r:id="rId25"/>
    <p:sldId id="284" r:id="rId26"/>
    <p:sldId id="285" r:id="rId27"/>
    <p:sldId id="288" r:id="rId28"/>
    <p:sldId id="289" r:id="rId29"/>
    <p:sldId id="290" r:id="rId30"/>
    <p:sldId id="277" r:id="rId31"/>
    <p:sldId id="278" r:id="rId32"/>
    <p:sldId id="279" r:id="rId33"/>
    <p:sldId id="287" r:id="rId34"/>
    <p:sldId id="28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vsnitt" id="{8D083E33-FD21-AF41-A4BB-DBCBBB41E414}">
          <p14:sldIdLst>
            <p14:sldId id="256"/>
          </p14:sldIdLst>
        </p14:section>
        <p14:section name="Context" id="{7179358E-834E-D648-84A5-C08033A6D8FE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How do LLM work?" id="{8E6D7C4B-7F1C-6344-8FB7-AD11D6C8929B}">
          <p14:sldIdLst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Prompting" id="{CDDA139C-D5F8-8841-B39F-50060D7C10D6}">
          <p14:sldIdLst>
            <p14:sldId id="275"/>
            <p14:sldId id="270"/>
            <p14:sldId id="271"/>
            <p14:sldId id="272"/>
            <p14:sldId id="269"/>
            <p14:sldId id="273"/>
            <p14:sldId id="274"/>
          </p14:sldIdLst>
        </p14:section>
        <p14:section name="How do LMM work?" id="{AE75AEC3-B02C-2B4C-8DA7-50D6316626B2}">
          <p14:sldIdLst>
            <p14:sldId id="276"/>
            <p14:sldId id="281"/>
            <p14:sldId id="282"/>
            <p14:sldId id="283"/>
            <p14:sldId id="284"/>
            <p14:sldId id="285"/>
          </p14:sldIdLst>
        </p14:section>
        <p14:section name="Läxhjälpen" id="{544D2A9B-E6DB-AD42-85D2-9562518DB14A}">
          <p14:sldIdLst>
            <p14:sldId id="288"/>
            <p14:sldId id="289"/>
            <p14:sldId id="290"/>
          </p14:sldIdLst>
        </p14:section>
        <p14:section name="SellMeThisPen" id="{D7E0B8C0-BBD2-C248-B989-B2C3ACEDDDA5}">
          <p14:sldIdLst>
            <p14:sldId id="277"/>
            <p14:sldId id="278"/>
            <p14:sldId id="279"/>
          </p14:sldIdLst>
        </p14:section>
        <p14:section name="På Spåret" id="{E9AF6033-3F81-5349-B7E1-922BE0D9A5F2}">
          <p14:sldIdLst>
            <p14:sldId id="287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4"/>
    <p:restoredTop sz="78315"/>
  </p:normalViewPr>
  <p:slideViewPr>
    <p:cSldViewPr snapToGrid="0">
      <p:cViewPr varScale="1">
        <p:scale>
          <a:sx n="121" d="100"/>
          <a:sy n="121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8928D-584B-AF4B-A743-D7F2AA476E9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E026-5A5C-2E42-AE57-206D77C3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3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make an experiment of how good YOU are at guessing what I mean.</a:t>
            </a: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01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0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15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11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clear instructions, but also explain in natural language what you want. Length, style, tone, target audience.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36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3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70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Like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LLM’s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learn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from different kind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medias, like images, video, sound,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music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71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Get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additional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understanding</a:t>
            </a:r>
            <a:endParaRPr lang="sv-SE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Not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only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language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how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language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and images and sounds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related</a:t>
            </a:r>
            <a:endParaRPr lang="sv-SE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learn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how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picture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”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cat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”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relates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to the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word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”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cat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”</a:t>
            </a: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3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Notice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patterns</a:t>
            </a:r>
            <a:endParaRPr lang="sv-SE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Learn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picture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dark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clouds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usually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means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it’s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rain</a:t>
            </a:r>
            <a:endParaRPr lang="sv-SE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How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certain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chord progression 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music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evokes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different feelings</a:t>
            </a:r>
          </a:p>
          <a:p>
            <a:endParaRPr lang="sv-SE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Grasp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emisions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conveyed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through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different media</a:t>
            </a:r>
            <a:b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sv-SE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7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how your guess change with more context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54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Now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interact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 LMM,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you're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not just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getting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text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Depending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what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ask,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might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get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picture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piece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music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or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even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video in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 If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ask, "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What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does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happiness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look like?"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instead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just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describing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it in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it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might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show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picture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smiling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family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at the park,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playing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together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sv-SE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70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conversations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 LMM,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you're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engaging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friend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who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everything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they've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learned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from texts, images, sounds, and videos to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communicate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They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blend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all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these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senses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give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responses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richer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more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nuanced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than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alone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It's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asking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for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recipe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and not just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getting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steps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written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down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also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seeing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pictures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step, hearing the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sizzle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pan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and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maybe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even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getting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clip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whole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cooking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process.</a:t>
            </a: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51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ChatGPT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practice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for a test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Swedish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Litterature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History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ChatGPT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took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detour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asked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creating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our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own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95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ChatGPT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practice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for a test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Swedish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Litterature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History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ChatGPT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took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detour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asked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creating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our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own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49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ChatGPT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practice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for a test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Swedish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Litterature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History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ChatGPT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took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detour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asked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creating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our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own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18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by Peter </a:t>
            </a:r>
            <a:r>
              <a:rPr lang="en-US" dirty="0" err="1"/>
              <a:t>Örneholm</a:t>
            </a:r>
            <a:r>
              <a:rPr lang="en-US" dirty="0"/>
              <a:t> from  Active Solution. Got features by </a:t>
            </a:r>
            <a:r>
              <a:rPr lang="en-US" dirty="0" err="1"/>
              <a:t>OpenAI</a:t>
            </a:r>
            <a:r>
              <a:rPr lang="en-US" dirty="0"/>
              <a:t>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06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Generates a description, extracts data from the image, like brand, size, categories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18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also looks up similar products on second-hand marketplaces to figure out a reasonable price.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95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clear instructions, but also explain in natural language what you want. Length, style, tone, target audience.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53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also looks up similar products on second-hand marketplaces to figure out a reasonable price.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47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really matters to make a guess more accurate</a:t>
            </a: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78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every book</a:t>
            </a:r>
          </a:p>
          <a:p>
            <a:r>
              <a:rPr lang="en-US" dirty="0"/>
              <a:t>Not only every book, but also ever magazine, newspaper, website, research paper</a:t>
            </a:r>
          </a:p>
          <a:p>
            <a:r>
              <a:rPr lang="en-US" dirty="0"/>
              <a:t>Remember every word</a:t>
            </a:r>
          </a:p>
          <a:p>
            <a:r>
              <a:rPr lang="en-US" dirty="0"/>
              <a:t>Not only every word, but how every word form sentences, and how every sentence form paragraphs</a:t>
            </a:r>
          </a:p>
          <a:p>
            <a:endParaRPr lang="en-US" dirty="0"/>
          </a:p>
          <a:p>
            <a:r>
              <a:rPr lang="en-US" dirty="0"/>
              <a:t>This is the start of the training phase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6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Recognizes patterns</a:t>
            </a:r>
          </a:p>
          <a:p>
            <a:r>
              <a:rPr lang="en-US" dirty="0"/>
              <a:t>“Bark” associated with dogs in a text about dogs, but also that dogs is a domestic pet</a:t>
            </a:r>
          </a:p>
          <a:p>
            <a:r>
              <a:rPr lang="en-US" dirty="0"/>
              <a:t>Might be related to trees in a text about forests</a:t>
            </a:r>
          </a:p>
          <a:p>
            <a:endParaRPr lang="en-US" dirty="0"/>
          </a:p>
          <a:p>
            <a:r>
              <a:rPr lang="en-US" dirty="0"/>
              <a:t>Builds understanding about both language and the world</a:t>
            </a:r>
          </a:p>
          <a:p>
            <a:endParaRPr lang="en-US" dirty="0"/>
          </a:p>
          <a:p>
            <a:r>
              <a:rPr lang="en-US" dirty="0"/>
              <a:t>This help predict the words or phrases that comes next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08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Remembers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how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questions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usually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answered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what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it has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seen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before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97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Additional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training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often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together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humans, to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improve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understanding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accuracy</a:t>
            </a:r>
            <a:endParaRPr lang="sv-SE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Adds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guardrails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safety</a:t>
            </a:r>
            <a:endParaRPr lang="sv-SE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also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adds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risk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bias from the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people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doing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fine-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tuning</a:t>
            </a:r>
            <a:endParaRPr lang="sv-SE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sv-SE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Big part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what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makes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better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or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worse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than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equally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large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model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4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Now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ChatGPT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you're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interacting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LLM in real-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time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It's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all the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patterns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it's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learned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to understand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craft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on the spot.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It's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conversation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incredibly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well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-read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friend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who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draw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on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vast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reservoir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knowledge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discuss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almost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any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topic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 simple terms, LLMs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work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by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learning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from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vast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text,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recognizing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patterns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how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language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is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and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then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those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patterns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generate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responses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questions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or prompts.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It's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complex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process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made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to look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easy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like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chat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friend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who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knows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lot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almost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v-SE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everything</a:t>
            </a:r>
            <a:r>
              <a:rPr lang="sv-SE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1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Be Clear and 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: State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task or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request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clearly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avoid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ambiguity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Provide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Context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Briefly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explain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background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or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context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of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request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help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model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understand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purpose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scope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Use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Simple 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: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Keep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language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straightforward and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avoid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jargon or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overly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complex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terms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might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confuse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model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Include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Examples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if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applicable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)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: If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task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involves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generating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content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or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completing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task,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provide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examples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or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guidelines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help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model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understand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what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you're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looking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for.</a:t>
            </a:r>
          </a:p>
          <a:p>
            <a:pPr algn="l">
              <a:buFont typeface="+mj-lt"/>
              <a:buAutoNum type="arabicPeriod"/>
            </a:pP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Specify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Length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if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necessary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)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: If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have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length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requirement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for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mention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it in the prompt to guide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model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in generating an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appropriate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Consider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Constraints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: If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there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are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any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constraints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or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requirements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model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needs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adhere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to (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e.g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.,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tone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, style,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topic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),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clearly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outline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them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in the prompt.</a:t>
            </a:r>
          </a:p>
          <a:p>
            <a:pPr algn="l">
              <a:buFont typeface="+mj-lt"/>
              <a:buAutoNum type="arabicPeriod"/>
            </a:pP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Ask 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Open-ended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Questions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: If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you're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seeking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creative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or diverse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responses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, ask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open-ended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questions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encourage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model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explore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different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possibilities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Provide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Feedback (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optional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)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: If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you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have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specific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preferences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or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expectations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for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consider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providing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feedback on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previous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iterations to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help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model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improve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its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understanding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performance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Be Patient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: Understand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that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LLMs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may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require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multiple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iterations or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refinements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generate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desired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output, so be patient and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willing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to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provide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guidance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as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needed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Revise</a:t>
            </a:r>
            <a:r>
              <a:rPr lang="sv-SE" b="1" i="0" u="none" strike="noStrike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sv-SE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Iterate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: If the initial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is not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satisfactory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consider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revising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and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refining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your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prompt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based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on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model's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output to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improve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quality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of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 the </a:t>
            </a:r>
            <a:r>
              <a:rPr lang="sv-SE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response</a:t>
            </a:r>
            <a:r>
              <a:rPr lang="sv-SE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E026-5A5C-2E42-AE57-206D77C303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2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8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3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7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68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7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05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08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6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8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8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4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B0DB2B4-FD19-0F45-9663-CC83E3664D9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DC4055-331C-6D43-85EA-575A4AE5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05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8114CE4-DF91-E852-83FD-D26C0A43F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A2A81D-4040-9F86-C9EA-AE1439CA2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52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BB5DD3C-4730-E0C6-685C-391962944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Recognizing Patterns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11DF977C-3D4B-CDA8-FA32-AF61537FA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6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BB5DD3C-4730-E0C6-685C-391962944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Generating Responses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11DF977C-3D4B-CDA8-FA32-AF61537FA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0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BB5DD3C-4730-E0C6-685C-391962944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Fine-Tuning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11DF977C-3D4B-CDA8-FA32-AF61537FA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8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BB5DD3C-4730-E0C6-685C-391962944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Interacting in Real-Time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11DF977C-3D4B-CDA8-FA32-AF61537FA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7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50ABDAF3-B382-933F-D4B2-C96DA54C1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Prompting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B6EB9C7C-D6C2-8A87-377B-AD0AC58D9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3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text, skärmbild, Teckensnitt, design&#10;&#10;Automatiskt genererad beskrivning">
            <a:extLst>
              <a:ext uri="{FF2B5EF4-FFF2-40B4-BE49-F238E27FC236}">
                <a16:creationId xmlns:a16="http://schemas.microsoft.com/office/drawing/2014/main" id="{0A320F8D-1FB9-7BF8-9C62-861210AFA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09"/>
          <a:stretch/>
        </p:blipFill>
        <p:spPr>
          <a:xfrm>
            <a:off x="2903483" y="2582333"/>
            <a:ext cx="6385034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2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text, skärmbild, Teckensnitt, design&#10;&#10;Automatiskt genererad beskrivning">
            <a:extLst>
              <a:ext uri="{FF2B5EF4-FFF2-40B4-BE49-F238E27FC236}">
                <a16:creationId xmlns:a16="http://schemas.microsoft.com/office/drawing/2014/main" id="{0A320F8D-1FB9-7BF8-9C62-861210AFA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18" b="-1108"/>
          <a:stretch/>
        </p:blipFill>
        <p:spPr>
          <a:xfrm>
            <a:off x="2903483" y="0"/>
            <a:ext cx="6385034" cy="69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6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esign&#10;&#10;Automatiskt genererad beskrivning">
            <a:extLst>
              <a:ext uri="{FF2B5EF4-FFF2-40B4-BE49-F238E27FC236}">
                <a16:creationId xmlns:a16="http://schemas.microsoft.com/office/drawing/2014/main" id="{110D39AF-18DC-A6C2-4B81-C807CE516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83" y="0"/>
            <a:ext cx="6385034" cy="6858000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77707482-E6CD-12FC-2872-C6CD94C4FFB7}"/>
              </a:ext>
            </a:extLst>
          </p:cNvPr>
          <p:cNvSpPr/>
          <p:nvPr/>
        </p:nvSpPr>
        <p:spPr>
          <a:xfrm>
            <a:off x="3386667" y="1540933"/>
            <a:ext cx="5130800" cy="694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50ABDAF3-B382-933F-D4B2-C96DA54C1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Prompts as programming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B6EB9C7C-D6C2-8A87-377B-AD0AC58D9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02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ABF41CB0-FE54-67F9-CD3C-C72BB66F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1918"/>
            <a:ext cx="7772400" cy="65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5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F55F123-10B2-4181-D3C8-F1FE9539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Really good at guessing the next word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6FCE780-92B5-B2A7-D8BF-4F50741B107D}"/>
              </a:ext>
            </a:extLst>
          </p:cNvPr>
          <p:cNvSpPr txBox="1"/>
          <p:nvPr/>
        </p:nvSpPr>
        <p:spPr>
          <a:xfrm>
            <a:off x="838200" y="3013501"/>
            <a:ext cx="2496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How are 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38B1E1EC-71AC-C0C4-9F50-1CFEFC3AAC44}"/>
              </a:ext>
            </a:extLst>
          </p:cNvPr>
          <p:cNvSpPr txBox="1"/>
          <p:nvPr/>
        </p:nvSpPr>
        <p:spPr>
          <a:xfrm>
            <a:off x="3334396" y="3013501"/>
            <a:ext cx="1451423" cy="830997"/>
          </a:xfrm>
          <a:prstGeom prst="rect">
            <a:avLst/>
          </a:prstGeom>
          <a:noFill/>
          <a:effectLst>
            <a:outerShdw blurRad="25400" algn="ctr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dirty="0"/>
              <a:t>you?</a:t>
            </a:r>
          </a:p>
        </p:txBody>
      </p:sp>
    </p:spTree>
    <p:extLst>
      <p:ext uri="{BB962C8B-B14F-4D97-AF65-F5344CB8AC3E}">
        <p14:creationId xmlns:p14="http://schemas.microsoft.com/office/powerpoint/2010/main" val="329753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atgpt-jeopardy">
            <a:hlinkClick r:id="" action="ppaction://media"/>
            <a:extLst>
              <a:ext uri="{FF2B5EF4-FFF2-40B4-BE49-F238E27FC236}">
                <a16:creationId xmlns:a16="http://schemas.microsoft.com/office/drawing/2014/main" id="{315CAE4C-9502-AFAC-0806-A64851E5D3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5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50ABDAF3-B382-933F-D4B2-C96DA54C1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Multimodal models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B6EB9C7C-D6C2-8A87-377B-AD0AC58D9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49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BB5DD3C-4730-E0C6-685C-391962944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Curious Observer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11DF977C-3D4B-CDA8-FA32-AF61537FA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36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BB5DD3C-4730-E0C6-685C-391962944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Learning from Everything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11DF977C-3D4B-CDA8-FA32-AF61537FA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00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BB5DD3C-4730-E0C6-685C-391962944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Understanding Context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11DF977C-3D4B-CDA8-FA32-AF61537FA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4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BB5DD3C-4730-E0C6-685C-391962944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Generating Multi-layered Responses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11DF977C-3D4B-CDA8-FA32-AF61537FA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54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BB5DD3C-4730-E0C6-685C-391962944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Blending the Senses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11DF977C-3D4B-CDA8-FA32-AF61537FA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1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5D3FA14D-825A-39FF-2BA9-9783E6DD5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05156"/>
            <a:ext cx="7772400" cy="58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20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E4E0C8BA-917A-039A-905C-3837B1DCD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20" y="0"/>
            <a:ext cx="651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71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young girl named Stina embarks on a magical adventure in an enchanted forest. She is depicted as courageous and imaginative, with a look of determination on her face. Stina wears a practical outfit suitable for an adventurer: sturdy boots, comfortable trousers, and a long-sleeved shirt. Around her waist, she has a belt equipped with small pouches and tools for her journey. Her hair is pulled back into a functional ponytail, keeping it out of her face as she navigates through the mystical landscape. In her hand, she holds a compass, symbolizing her readiness to explore and face challenges head-on. The background is filled with the vibrant and lush greenery of the enchanted forest, with hints of magical creatures peeking from behind the trees and bushes, adding a sense of wonder and excitement to the scene.">
            <a:extLst>
              <a:ext uri="{FF2B5EF4-FFF2-40B4-BE49-F238E27FC236}">
                <a16:creationId xmlns:a16="http://schemas.microsoft.com/office/drawing/2014/main" id="{9AE78EC7-FC4C-EE4C-19B4-646F639BA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4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F55F123-10B2-4181-D3C8-F1FE9539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Really good at guessing the next word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6FCE780-92B5-B2A7-D8BF-4F50741B107D}"/>
              </a:ext>
            </a:extLst>
          </p:cNvPr>
          <p:cNvSpPr txBox="1"/>
          <p:nvPr/>
        </p:nvSpPr>
        <p:spPr>
          <a:xfrm>
            <a:off x="838200" y="3013501"/>
            <a:ext cx="9169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 will travel there by train. How are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38B1E1EC-71AC-C0C4-9F50-1CFEFC3AAC44}"/>
              </a:ext>
            </a:extLst>
          </p:cNvPr>
          <p:cNvSpPr txBox="1"/>
          <p:nvPr/>
        </p:nvSpPr>
        <p:spPr>
          <a:xfrm>
            <a:off x="932805" y="3844498"/>
            <a:ext cx="4881144" cy="830997"/>
          </a:xfrm>
          <a:prstGeom prst="rect">
            <a:avLst/>
          </a:prstGeom>
          <a:noFill/>
          <a:effectLst>
            <a:outerShdw blurRad="25400" algn="ctr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dirty="0"/>
              <a:t>you getting there?</a:t>
            </a:r>
          </a:p>
        </p:txBody>
      </p:sp>
    </p:spTree>
    <p:extLst>
      <p:ext uri="{BB962C8B-B14F-4D97-AF65-F5344CB8AC3E}">
        <p14:creationId xmlns:p14="http://schemas.microsoft.com/office/powerpoint/2010/main" val="167961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3CBD0CE9-9148-9BF6-D4E5-008F9490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0" y="1816100"/>
            <a:ext cx="60833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2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623F6B50-418E-DD01-CE9E-F394D4FE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456" y="0"/>
            <a:ext cx="7007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6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82B18D24-5636-0789-940D-5058CB87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523" y="0"/>
            <a:ext cx="6610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16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50ABDAF3-B382-933F-D4B2-C96DA54C1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Bonus content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B6EB9C7C-D6C2-8A87-377B-AD0AC58D9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Can </a:t>
            </a:r>
            <a:r>
              <a:rPr lang="en-US" dirty="0" err="1"/>
              <a:t>ChatGPT</a:t>
            </a:r>
            <a:r>
              <a:rPr lang="en-US" dirty="0"/>
              <a:t> understand the clues in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Spåret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106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̊ Spåret GPT 1">
            <a:hlinkClick r:id="" action="ppaction://media"/>
            <a:extLst>
              <a:ext uri="{FF2B5EF4-FFF2-40B4-BE49-F238E27FC236}">
                <a16:creationId xmlns:a16="http://schemas.microsoft.com/office/drawing/2014/main" id="{93A85F02-2C42-8D0D-E2D0-20D819260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7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F55F123-10B2-4181-D3C8-F1FE9539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Really good at guessing the next word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6FCE780-92B5-B2A7-D8BF-4F50741B107D}"/>
              </a:ext>
            </a:extLst>
          </p:cNvPr>
          <p:cNvSpPr txBox="1"/>
          <p:nvPr/>
        </p:nvSpPr>
        <p:spPr>
          <a:xfrm>
            <a:off x="838200" y="3013501"/>
            <a:ext cx="3423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Let go to the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38B1E1EC-71AC-C0C4-9F50-1CFEFC3AAC44}"/>
              </a:ext>
            </a:extLst>
          </p:cNvPr>
          <p:cNvSpPr txBox="1"/>
          <p:nvPr/>
        </p:nvSpPr>
        <p:spPr>
          <a:xfrm>
            <a:off x="4261317" y="3013500"/>
            <a:ext cx="2549096" cy="830997"/>
          </a:xfrm>
          <a:prstGeom prst="rect">
            <a:avLst/>
          </a:prstGeom>
          <a:noFill/>
          <a:effectLst>
            <a:outerShdw blurRad="25400" algn="ctr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dirty="0"/>
              <a:t>museum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6161D1BD-5153-45CF-F5A2-2A0A9536D31C}"/>
              </a:ext>
            </a:extLst>
          </p:cNvPr>
          <p:cNvSpPr txBox="1"/>
          <p:nvPr/>
        </p:nvSpPr>
        <p:spPr>
          <a:xfrm>
            <a:off x="4261317" y="3844497"/>
            <a:ext cx="1358064" cy="830997"/>
          </a:xfrm>
          <a:prstGeom prst="rect">
            <a:avLst/>
          </a:prstGeom>
          <a:noFill/>
          <a:effectLst>
            <a:outerShdw blurRad="25400" algn="ctr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dirty="0"/>
              <a:t>mall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1D9DAF5F-4EF3-646B-3FCC-914F93BD296E}"/>
              </a:ext>
            </a:extLst>
          </p:cNvPr>
          <p:cNvSpPr txBox="1"/>
          <p:nvPr/>
        </p:nvSpPr>
        <p:spPr>
          <a:xfrm>
            <a:off x="4261317" y="4675494"/>
            <a:ext cx="1843774" cy="830997"/>
          </a:xfrm>
          <a:prstGeom prst="rect">
            <a:avLst/>
          </a:prstGeom>
          <a:noFill/>
          <a:effectLst>
            <a:outerShdw blurRad="25400" algn="ctr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dirty="0"/>
              <a:t>beach</a:t>
            </a:r>
          </a:p>
        </p:txBody>
      </p:sp>
    </p:spTree>
    <p:extLst>
      <p:ext uri="{BB962C8B-B14F-4D97-AF65-F5344CB8AC3E}">
        <p14:creationId xmlns:p14="http://schemas.microsoft.com/office/powerpoint/2010/main" val="226067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F55F123-10B2-4181-D3C8-F1FE9539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Really good at guessing the next word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6FCE780-92B5-B2A7-D8BF-4F50741B107D}"/>
              </a:ext>
            </a:extLst>
          </p:cNvPr>
          <p:cNvSpPr txBox="1"/>
          <p:nvPr/>
        </p:nvSpPr>
        <p:spPr>
          <a:xfrm>
            <a:off x="838200" y="3013501"/>
            <a:ext cx="9419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It’s sunny and warm. Let’s go to the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38B1E1EC-71AC-C0C4-9F50-1CFEFC3AAC44}"/>
              </a:ext>
            </a:extLst>
          </p:cNvPr>
          <p:cNvSpPr txBox="1"/>
          <p:nvPr/>
        </p:nvSpPr>
        <p:spPr>
          <a:xfrm>
            <a:off x="932805" y="3844498"/>
            <a:ext cx="1843774" cy="830997"/>
          </a:xfrm>
          <a:prstGeom prst="rect">
            <a:avLst/>
          </a:prstGeom>
          <a:noFill/>
          <a:effectLst>
            <a:outerShdw blurRad="25400" algn="ctr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dirty="0"/>
              <a:t>beach</a:t>
            </a:r>
          </a:p>
        </p:txBody>
      </p:sp>
    </p:spTree>
    <p:extLst>
      <p:ext uri="{BB962C8B-B14F-4D97-AF65-F5344CB8AC3E}">
        <p14:creationId xmlns:p14="http://schemas.microsoft.com/office/powerpoint/2010/main" val="78101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F55F123-10B2-4181-D3C8-F1FE9539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Really good at guessing the next word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6FCE780-92B5-B2A7-D8BF-4F50741B107D}"/>
              </a:ext>
            </a:extLst>
          </p:cNvPr>
          <p:cNvSpPr txBox="1"/>
          <p:nvPr/>
        </p:nvSpPr>
        <p:spPr>
          <a:xfrm>
            <a:off x="838200" y="3013501"/>
            <a:ext cx="569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I’m so tired. I need to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38B1E1EC-71AC-C0C4-9F50-1CFEFC3AAC44}"/>
              </a:ext>
            </a:extLst>
          </p:cNvPr>
          <p:cNvSpPr txBox="1"/>
          <p:nvPr/>
        </p:nvSpPr>
        <p:spPr>
          <a:xfrm>
            <a:off x="6537902" y="3013500"/>
            <a:ext cx="1636987" cy="830997"/>
          </a:xfrm>
          <a:prstGeom prst="rect">
            <a:avLst/>
          </a:prstGeom>
          <a:noFill/>
          <a:effectLst>
            <a:outerShdw blurRad="25400" algn="ctr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dirty="0"/>
              <a:t>sleep</a:t>
            </a:r>
          </a:p>
        </p:txBody>
      </p:sp>
    </p:spTree>
    <p:extLst>
      <p:ext uri="{BB962C8B-B14F-4D97-AF65-F5344CB8AC3E}">
        <p14:creationId xmlns:p14="http://schemas.microsoft.com/office/powerpoint/2010/main" val="123495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F55F123-10B2-4181-D3C8-F1FE9539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Really good at guessing the next word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6FCE780-92B5-B2A7-D8BF-4F50741B107D}"/>
              </a:ext>
            </a:extLst>
          </p:cNvPr>
          <p:cNvSpPr txBox="1"/>
          <p:nvPr/>
        </p:nvSpPr>
        <p:spPr>
          <a:xfrm>
            <a:off x="838200" y="3013501"/>
            <a:ext cx="99797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Ugh, 6 AM, just woke up. I’m so tired. </a:t>
            </a:r>
          </a:p>
          <a:p>
            <a:r>
              <a:rPr lang="en-US" sz="4800" dirty="0"/>
              <a:t>I need to 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38B1E1EC-71AC-C0C4-9F50-1CFEFC3AAC44}"/>
              </a:ext>
            </a:extLst>
          </p:cNvPr>
          <p:cNvSpPr txBox="1"/>
          <p:nvPr/>
        </p:nvSpPr>
        <p:spPr>
          <a:xfrm>
            <a:off x="3278440" y="3013501"/>
            <a:ext cx="4862228" cy="1569660"/>
          </a:xfrm>
          <a:prstGeom prst="rect">
            <a:avLst/>
          </a:prstGeom>
          <a:noFill/>
          <a:effectLst>
            <a:outerShdw blurRad="25400" algn="ctr">
              <a:prstClr val="black"/>
            </a:outerShdw>
          </a:effectLst>
        </p:spPr>
        <p:txBody>
          <a:bodyPr wrap="none" rtlCol="0">
            <a:spAutoFit/>
          </a:bodyPr>
          <a:lstStyle/>
          <a:p>
            <a:endParaRPr lang="en-US" sz="4800" dirty="0"/>
          </a:p>
          <a:p>
            <a:r>
              <a:rPr lang="en-US" sz="4800" dirty="0"/>
              <a:t>have some coffee</a:t>
            </a:r>
          </a:p>
        </p:txBody>
      </p:sp>
    </p:spTree>
    <p:extLst>
      <p:ext uri="{BB962C8B-B14F-4D97-AF65-F5344CB8AC3E}">
        <p14:creationId xmlns:p14="http://schemas.microsoft.com/office/powerpoint/2010/main" val="298798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50ABDAF3-B382-933F-D4B2-C96DA54C1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LLMs work?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B6EB9C7C-D6C2-8A87-377B-AD0AC58D9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4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BB5DD3C-4730-E0C6-685C-391962944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Learning from a Massive Bookshelf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11DF977C-3D4B-CDA8-FA32-AF61537FA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5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-te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1482</TotalTime>
  <Words>1200</Words>
  <Application>Microsoft Macintosh PowerPoint</Application>
  <PresentationFormat>Bredbild</PresentationFormat>
  <Paragraphs>126</Paragraphs>
  <Slides>34</Slides>
  <Notes>29</Notes>
  <HiddenSlides>0</HiddenSlides>
  <MMClips>2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Menlo</vt:lpstr>
      <vt:lpstr>Söhne</vt:lpstr>
      <vt:lpstr>Office-tema</vt:lpstr>
      <vt:lpstr>Large Language Models</vt:lpstr>
      <vt:lpstr>Really good at guessing the next word</vt:lpstr>
      <vt:lpstr>Really good at guessing the next word</vt:lpstr>
      <vt:lpstr>Really good at guessing the next word</vt:lpstr>
      <vt:lpstr>Really good at guessing the next word</vt:lpstr>
      <vt:lpstr>Really good at guessing the next word</vt:lpstr>
      <vt:lpstr>Really good at guessing the next word</vt:lpstr>
      <vt:lpstr>How do LLMs work?</vt:lpstr>
      <vt:lpstr>Learning from a Massive Bookshelf</vt:lpstr>
      <vt:lpstr>Recognizing Patterns</vt:lpstr>
      <vt:lpstr>Generating Responses</vt:lpstr>
      <vt:lpstr>Fine-Tuning</vt:lpstr>
      <vt:lpstr>Interacting in Real-Time</vt:lpstr>
      <vt:lpstr>Prompting</vt:lpstr>
      <vt:lpstr>PowerPoint-presentation</vt:lpstr>
      <vt:lpstr>PowerPoint-presentation</vt:lpstr>
      <vt:lpstr>PowerPoint-presentation</vt:lpstr>
      <vt:lpstr>Prompts as programming</vt:lpstr>
      <vt:lpstr>PowerPoint-presentation</vt:lpstr>
      <vt:lpstr>PowerPoint-presentation</vt:lpstr>
      <vt:lpstr>Multimodal models</vt:lpstr>
      <vt:lpstr>A Curious Observer</vt:lpstr>
      <vt:lpstr>Learning from Everything</vt:lpstr>
      <vt:lpstr>Understanding Context</vt:lpstr>
      <vt:lpstr>Generating Multi-layered Responses</vt:lpstr>
      <vt:lpstr>Blending the Senses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Bonus content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Language Models</dc:title>
  <dc:creator>Johan Nordberg</dc:creator>
  <cp:lastModifiedBy>Johan Nordberg</cp:lastModifiedBy>
  <cp:revision>7</cp:revision>
  <dcterms:created xsi:type="dcterms:W3CDTF">2024-02-14T14:27:19Z</dcterms:created>
  <dcterms:modified xsi:type="dcterms:W3CDTF">2024-02-15T15:09:45Z</dcterms:modified>
</cp:coreProperties>
</file>